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79132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940" autoAdjust="0"/>
  </p:normalViewPr>
  <p:slideViewPr>
    <p:cSldViewPr snapToGrid="0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1600">
                <a:solidFill>
                  <a:schemeClr val="tx1"/>
                </a:solidFill>
              </a:rPr>
              <a:t>Сведения о зарегистрированных преступлениях.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percentStacked"/>
        <c:varyColors val="0"/>
        <c:ser>
          <c:idx val="0"/>
          <c:order val="0"/>
          <c:tx>
            <c:strRef>
              <c:f>'2'!$B$3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'2'!$A$4:$A$24</c:f>
              <c:strCache>
                <c:ptCount val="21"/>
                <c:pt idx="0">
                  <c:v>Наруш. правил безоп. движ. (ст. 263)</c:v>
                </c:pt>
                <c:pt idx="1">
                  <c:v>Лож. сообщ. об акте террор. (ст. 207)</c:v>
                </c:pt>
                <c:pt idx="2">
                  <c:v>Подделка документов (ст. 327)</c:v>
                </c:pt>
                <c:pt idx="3">
                  <c:v>Прим. насилия в отн. пр. вл. (ст. 318)</c:v>
                </c:pt>
                <c:pt idx="4">
                  <c:v>Посред. во взяточнич. (ст. 291-1)</c:v>
                </c:pt>
                <c:pt idx="5">
                  <c:v>Дача взятки (ст. 291)</c:v>
                </c:pt>
                <c:pt idx="6">
                  <c:v>Получение взятки (ст. 290)</c:v>
                </c:pt>
                <c:pt idx="7">
                  <c:v>Наркот. ср-ва. сбыт (ст. 228-1)</c:v>
                </c:pt>
                <c:pt idx="8">
                  <c:v>Наркот. ср-ва. Приобретение, хранение (ст. 228)</c:v>
                </c:pt>
                <c:pt idx="9">
                  <c:v>Вандализм (ст. 214)</c:v>
                </c:pt>
                <c:pt idx="10">
                  <c:v>Хулиганство (ст. 213)</c:v>
                </c:pt>
                <c:pt idx="11">
                  <c:v>Присвоение (ст. 160)</c:v>
                </c:pt>
                <c:pt idx="12">
                  <c:v>Мошенничество (ст. 159)</c:v>
                </c:pt>
                <c:pt idx="13">
                  <c:v>Разбой (ст. 162)</c:v>
                </c:pt>
                <c:pt idx="14">
                  <c:v>Грабеж (ст. 161)</c:v>
                </c:pt>
                <c:pt idx="15">
                  <c:v>Кража (ст.158)</c:v>
                </c:pt>
                <c:pt idx="16">
                  <c:v>Наруш. авторских прав (ст.146)</c:v>
                </c:pt>
                <c:pt idx="17">
                  <c:v>Угроза убийством (ст. 119)</c:v>
                </c:pt>
                <c:pt idx="18">
                  <c:v>Изнасилование и покуш. на изнас.</c:v>
                </c:pt>
                <c:pt idx="19">
                  <c:v>Умышл.прич.тяжкого вр. здоровья</c:v>
                </c:pt>
                <c:pt idx="20">
                  <c:v>Убиство и покуш. на убийство</c:v>
                </c:pt>
              </c:strCache>
            </c:strRef>
          </c:cat>
          <c:val>
            <c:numRef>
              <c:f>'2'!$B$4:$B$24</c:f>
              <c:numCache>
                <c:formatCode>General</c:formatCode>
                <c:ptCount val="21"/>
                <c:pt idx="0">
                  <c:v>13</c:v>
                </c:pt>
                <c:pt idx="1">
                  <c:v>7</c:v>
                </c:pt>
                <c:pt idx="2">
                  <c:v>19</c:v>
                </c:pt>
                <c:pt idx="3">
                  <c:v>7</c:v>
                </c:pt>
                <c:pt idx="4">
                  <c:v>1</c:v>
                </c:pt>
                <c:pt idx="5">
                  <c:v>64</c:v>
                </c:pt>
                <c:pt idx="6">
                  <c:v>31</c:v>
                </c:pt>
                <c:pt idx="7">
                  <c:v>58</c:v>
                </c:pt>
                <c:pt idx="8">
                  <c:v>186</c:v>
                </c:pt>
                <c:pt idx="9">
                  <c:v>4</c:v>
                </c:pt>
                <c:pt idx="10">
                  <c:v>3</c:v>
                </c:pt>
                <c:pt idx="11">
                  <c:v>7</c:v>
                </c:pt>
                <c:pt idx="12">
                  <c:v>61</c:v>
                </c:pt>
                <c:pt idx="13">
                  <c:v>1</c:v>
                </c:pt>
                <c:pt idx="14">
                  <c:v>11</c:v>
                </c:pt>
                <c:pt idx="15">
                  <c:v>255</c:v>
                </c:pt>
                <c:pt idx="19">
                  <c:v>4</c:v>
                </c:pt>
                <c:pt idx="2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62-485A-ADC3-B3CEE18119FC}"/>
            </c:ext>
          </c:extLst>
        </c:ser>
        <c:ser>
          <c:idx val="1"/>
          <c:order val="1"/>
          <c:tx>
            <c:strRef>
              <c:f>'2'!$C$3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invertIfNegative val="0"/>
          <c:dLbls>
            <c:dLbl>
              <c:idx val="7"/>
              <c:layout>
                <c:manualLayout>
                  <c:x val="1.8390804597701038E-2"/>
                  <c:y val="-2.09314495028780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262-485A-ADC3-B3CEE18119F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'2'!$A$4:$A$24</c:f>
              <c:strCache>
                <c:ptCount val="21"/>
                <c:pt idx="0">
                  <c:v>Наруш. правил безоп. движ. (ст. 263)</c:v>
                </c:pt>
                <c:pt idx="1">
                  <c:v>Лож. сообщ. об акте террор. (ст. 207)</c:v>
                </c:pt>
                <c:pt idx="2">
                  <c:v>Подделка документов (ст. 327)</c:v>
                </c:pt>
                <c:pt idx="3">
                  <c:v>Прим. насилия в отн. пр. вл. (ст. 318)</c:v>
                </c:pt>
                <c:pt idx="4">
                  <c:v>Посред. во взяточнич. (ст. 291-1)</c:v>
                </c:pt>
                <c:pt idx="5">
                  <c:v>Дача взятки (ст. 291)</c:v>
                </c:pt>
                <c:pt idx="6">
                  <c:v>Получение взятки (ст. 290)</c:v>
                </c:pt>
                <c:pt idx="7">
                  <c:v>Наркот. ср-ва. сбыт (ст. 228-1)</c:v>
                </c:pt>
                <c:pt idx="8">
                  <c:v>Наркот. ср-ва. Приобретение, хранение (ст. 228)</c:v>
                </c:pt>
                <c:pt idx="9">
                  <c:v>Вандализм (ст. 214)</c:v>
                </c:pt>
                <c:pt idx="10">
                  <c:v>Хулиганство (ст. 213)</c:v>
                </c:pt>
                <c:pt idx="11">
                  <c:v>Присвоение (ст. 160)</c:v>
                </c:pt>
                <c:pt idx="12">
                  <c:v>Мошенничество (ст. 159)</c:v>
                </c:pt>
                <c:pt idx="13">
                  <c:v>Разбой (ст. 162)</c:v>
                </c:pt>
                <c:pt idx="14">
                  <c:v>Грабеж (ст. 161)</c:v>
                </c:pt>
                <c:pt idx="15">
                  <c:v>Кража (ст.158)</c:v>
                </c:pt>
                <c:pt idx="16">
                  <c:v>Наруш. авторских прав (ст.146)</c:v>
                </c:pt>
                <c:pt idx="17">
                  <c:v>Угроза убийством (ст. 119)</c:v>
                </c:pt>
                <c:pt idx="18">
                  <c:v>Изнасилование и покуш. на изнас.</c:v>
                </c:pt>
                <c:pt idx="19">
                  <c:v>Умышл.прич.тяжкого вр. здоровья</c:v>
                </c:pt>
                <c:pt idx="20">
                  <c:v>Убиство и покуш. на убийство</c:v>
                </c:pt>
              </c:strCache>
            </c:strRef>
          </c:cat>
          <c:val>
            <c:numRef>
              <c:f>'2'!$C$4:$C$24</c:f>
              <c:numCache>
                <c:formatCode>General</c:formatCode>
                <c:ptCount val="21"/>
                <c:pt idx="0">
                  <c:v>10</c:v>
                </c:pt>
                <c:pt idx="1">
                  <c:v>1</c:v>
                </c:pt>
                <c:pt idx="2">
                  <c:v>9</c:v>
                </c:pt>
                <c:pt idx="3">
                  <c:v>13</c:v>
                </c:pt>
                <c:pt idx="4">
                  <c:v>5</c:v>
                </c:pt>
                <c:pt idx="5">
                  <c:v>41</c:v>
                </c:pt>
                <c:pt idx="6">
                  <c:v>54</c:v>
                </c:pt>
                <c:pt idx="7">
                  <c:v>43</c:v>
                </c:pt>
                <c:pt idx="8">
                  <c:v>200</c:v>
                </c:pt>
                <c:pt idx="9">
                  <c:v>3</c:v>
                </c:pt>
                <c:pt idx="10">
                  <c:v>8</c:v>
                </c:pt>
                <c:pt idx="11">
                  <c:v>7</c:v>
                </c:pt>
                <c:pt idx="12">
                  <c:v>39</c:v>
                </c:pt>
                <c:pt idx="13">
                  <c:v>3</c:v>
                </c:pt>
                <c:pt idx="14">
                  <c:v>6</c:v>
                </c:pt>
                <c:pt idx="15">
                  <c:v>248</c:v>
                </c:pt>
                <c:pt idx="17">
                  <c:v>1</c:v>
                </c:pt>
                <c:pt idx="19">
                  <c:v>4</c:v>
                </c:pt>
                <c:pt idx="2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62-485A-ADC3-B3CEE18119F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113995327"/>
        <c:axId val="109768303"/>
        <c:axId val="0"/>
      </c:bar3DChart>
      <c:catAx>
        <c:axId val="1139953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spc="120" normalizeH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9768303"/>
        <c:crosses val="autoZero"/>
        <c:auto val="1"/>
        <c:lblAlgn val="ctr"/>
        <c:lblOffset val="100"/>
        <c:noMultiLvlLbl val="0"/>
      </c:catAx>
      <c:valAx>
        <c:axId val="109768303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13995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/>
              <a:t>Сведения о состоянии преступности по отдельным категориям преступлений за февраль 2025 года</a:t>
            </a:r>
          </a:p>
        </c:rich>
      </c:tx>
      <c:layout>
        <c:manualLayout>
          <c:xMode val="edge"/>
          <c:yMode val="edge"/>
          <c:x val="0.1024025243597797"/>
          <c:y val="4.046865763401196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785524536705638"/>
          <c:y val="0.2387433439829606"/>
          <c:w val="0.45711784511784515"/>
          <c:h val="0.722917997870074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013-42FE-901A-BC92F68C1E50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013-42FE-901A-BC92F68C1E50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013-42FE-901A-BC92F68C1E5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013-42FE-901A-BC92F68C1E50}"/>
              </c:ext>
            </c:extLst>
          </c:dPt>
          <c:dLbls>
            <c:dLbl>
              <c:idx val="0"/>
              <c:layout>
                <c:manualLayout>
                  <c:x val="-4.0704472546992235E-2"/>
                  <c:y val="-2.75786772659807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013-42FE-901A-BC92F68C1E50}"/>
                </c:ext>
              </c:extLst>
            </c:dLbl>
            <c:dLbl>
              <c:idx val="1"/>
              <c:layout>
                <c:manualLayout>
                  <c:x val="1.8613377873220392E-2"/>
                  <c:y val="-1.238291699160608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4013-42FE-901A-BC92F68C1E50}"/>
                </c:ext>
              </c:extLst>
            </c:dLbl>
            <c:dLbl>
              <c:idx val="2"/>
              <c:layout>
                <c:manualLayout>
                  <c:x val="9.1373048065961446E-3"/>
                  <c:y val="1.565260412735948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013-42FE-901A-BC92F68C1E50}"/>
                </c:ext>
              </c:extLst>
            </c:dLbl>
            <c:dLbl>
              <c:idx val="3"/>
              <c:layout>
                <c:manualLayout>
                  <c:x val="-2.9547018743869138E-2"/>
                  <c:y val="9.379487308495383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013-42FE-901A-BC92F68C1E50}"/>
                </c:ext>
              </c:extLst>
            </c:dLbl>
            <c:dLbl>
              <c:idx val="4"/>
              <c:layout>
                <c:manualLayout>
                  <c:x val="-2.0254937829740978E-2"/>
                  <c:y val="5.906216195818973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013-42FE-901A-BC92F68C1E50}"/>
                </c:ext>
              </c:extLst>
            </c:dLbl>
            <c:dLbl>
              <c:idx val="5"/>
              <c:layout>
                <c:manualLayout>
                  <c:x val="-5.9863092870966889E-2"/>
                  <c:y val="7.984453221302609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013-42FE-901A-BC92F68C1E50}"/>
                </c:ext>
              </c:extLst>
            </c:dLbl>
            <c:dLbl>
              <c:idx val="6"/>
              <c:layout>
                <c:manualLayout>
                  <c:x val="-8.0859937962300163E-2"/>
                  <c:y val="2.247758966231457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013-42FE-901A-BC92F68C1E50}"/>
                </c:ext>
              </c:extLst>
            </c:dLbl>
            <c:dLbl>
              <c:idx val="7"/>
              <c:layout>
                <c:manualLayout>
                  <c:x val="-0.13479646862324027"/>
                  <c:y val="1.685089683278408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013-42FE-901A-BC92F68C1E50}"/>
                </c:ext>
              </c:extLst>
            </c:dLbl>
            <c:dLbl>
              <c:idx val="8"/>
              <c:layout>
                <c:manualLayout>
                  <c:x val="-0.15505967814629232"/>
                  <c:y val="-1.505840523928119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013-42FE-901A-BC92F68C1E50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'3'!$A$4:$A$7</c:f>
              <c:strCache>
                <c:ptCount val="4"/>
                <c:pt idx="0">
                  <c:v>Особо тяжкие</c:v>
                </c:pt>
                <c:pt idx="1">
                  <c:v>Тяжкие</c:v>
                </c:pt>
                <c:pt idx="2">
                  <c:v>Средней тяжести</c:v>
                </c:pt>
                <c:pt idx="3">
                  <c:v>Небольшой тяжести</c:v>
                </c:pt>
              </c:strCache>
            </c:strRef>
          </c:cat>
          <c:val>
            <c:numRef>
              <c:f>'3'!$B$4:$B$7</c:f>
              <c:numCache>
                <c:formatCode>General</c:formatCode>
                <c:ptCount val="4"/>
                <c:pt idx="0">
                  <c:v>103</c:v>
                </c:pt>
                <c:pt idx="1">
                  <c:v>242</c:v>
                </c:pt>
                <c:pt idx="2">
                  <c:v>261</c:v>
                </c:pt>
                <c:pt idx="3">
                  <c:v>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013-42FE-901A-BC92F68C1E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0279140432121301"/>
          <c:y val="0.14666004587264431"/>
          <c:w val="0.28294343077245221"/>
          <c:h val="0.7984581431825525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4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500" b="1" i="0" baseline="0">
                <a:solidFill>
                  <a:sysClr val="windowText" lastClr="000000"/>
                </a:solidFill>
                <a:effectLst/>
              </a:rPr>
              <a:t>Сведения о состоянии преступности по отдельным категориям преступлений за февраль 20</a:t>
            </a:r>
            <a:r>
              <a:rPr lang="en-US" sz="1500" b="1" i="0" baseline="0">
                <a:solidFill>
                  <a:sysClr val="windowText" lastClr="000000"/>
                </a:solidFill>
                <a:effectLst/>
              </a:rPr>
              <a:t>2</a:t>
            </a:r>
            <a:r>
              <a:rPr lang="ru-RU" sz="1500" b="1" i="0" baseline="0">
                <a:solidFill>
                  <a:sysClr val="windowText" lastClr="000000"/>
                </a:solidFill>
                <a:effectLst/>
              </a:rPr>
              <a:t>5 года</a:t>
            </a:r>
            <a:endParaRPr lang="ru-RU" sz="1500">
              <a:solidFill>
                <a:sysClr val="windowText" lastClr="000000"/>
              </a:solidFill>
              <a:effectLst/>
            </a:endParaRPr>
          </a:p>
        </c:rich>
      </c:tx>
      <c:layout/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'4'!$B$3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'4'!$A$4:$A$8</c:f>
              <c:strCache>
                <c:ptCount val="5"/>
                <c:pt idx="0">
                  <c:v>Общеуголовной направленности</c:v>
                </c:pt>
                <c:pt idx="1">
                  <c:v>Коррупционной направленности</c:v>
                </c:pt>
                <c:pt idx="2">
                  <c:v>Экономической направленности</c:v>
                </c:pt>
                <c:pt idx="3">
                  <c:v>Связанные с незаконным оборотом наркотиков</c:v>
                </c:pt>
                <c:pt idx="4">
                  <c:v>Связанные с незаконным оборотом оружия</c:v>
                </c:pt>
              </c:strCache>
            </c:strRef>
          </c:cat>
          <c:val>
            <c:numRef>
              <c:f>'4'!$B$4:$B$8</c:f>
              <c:numCache>
                <c:formatCode>General</c:formatCode>
                <c:ptCount val="5"/>
                <c:pt idx="0">
                  <c:v>733</c:v>
                </c:pt>
                <c:pt idx="1">
                  <c:v>118</c:v>
                </c:pt>
                <c:pt idx="2">
                  <c:v>180</c:v>
                </c:pt>
                <c:pt idx="3">
                  <c:v>288</c:v>
                </c:pt>
                <c:pt idx="4">
                  <c:v>12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2BBF-40EC-AFD7-EDCAC0B3252F}"/>
            </c:ext>
          </c:extLst>
        </c:ser>
        <c:ser>
          <c:idx val="1"/>
          <c:order val="1"/>
          <c:tx>
            <c:strRef>
              <c:f>'4'!$C$3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'4'!$A$4:$A$8</c:f>
              <c:strCache>
                <c:ptCount val="5"/>
                <c:pt idx="0">
                  <c:v>Общеуголовной направленности</c:v>
                </c:pt>
                <c:pt idx="1">
                  <c:v>Коррупционной направленности</c:v>
                </c:pt>
                <c:pt idx="2">
                  <c:v>Экономической направленности</c:v>
                </c:pt>
                <c:pt idx="3">
                  <c:v>Связанные с незаконным оборотом наркотиков</c:v>
                </c:pt>
                <c:pt idx="4">
                  <c:v>Связанные с незаконным оборотом оружия</c:v>
                </c:pt>
              </c:strCache>
            </c:strRef>
          </c:cat>
          <c:val>
            <c:numRef>
              <c:f>'4'!$C$4:$C$8</c:f>
              <c:numCache>
                <c:formatCode>General</c:formatCode>
                <c:ptCount val="5"/>
                <c:pt idx="0">
                  <c:v>704</c:v>
                </c:pt>
                <c:pt idx="1">
                  <c:v>140</c:v>
                </c:pt>
                <c:pt idx="2">
                  <c:v>289</c:v>
                </c:pt>
                <c:pt idx="3">
                  <c:v>265</c:v>
                </c:pt>
                <c:pt idx="4">
                  <c:v>16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2BBF-40EC-AFD7-EDCAC0B325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13076096"/>
        <c:axId val="1"/>
        <c:axId val="0"/>
      </c:bar3DChart>
      <c:catAx>
        <c:axId val="81307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307609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b="1"/>
              <a:t>Сведения о предварительно расследованных преступлениях, совершенных: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'5'!$B$3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'5'!$A$4:$A$9</c:f>
              <c:strCache>
                <c:ptCount val="6"/>
                <c:pt idx="0">
                  <c:v>Ранее совершавшими преступления</c:v>
                </c:pt>
                <c:pt idx="1">
                  <c:v>Несовершеннолетними и при их участии</c:v>
                </c:pt>
                <c:pt idx="2">
                  <c:v>Группой лиц по предварительному сговору</c:v>
                </c:pt>
                <c:pt idx="3">
                  <c:v>Сотрудниками полиции</c:v>
                </c:pt>
                <c:pt idx="4">
                  <c:v>В состоянии алкогольного опьянения</c:v>
                </c:pt>
                <c:pt idx="5">
                  <c:v>В состоянии наркотического опьянения</c:v>
                </c:pt>
              </c:strCache>
            </c:strRef>
          </c:cat>
          <c:val>
            <c:numRef>
              <c:f>'5'!$B$4:$B$9</c:f>
              <c:numCache>
                <c:formatCode>General</c:formatCode>
                <c:ptCount val="6"/>
                <c:pt idx="0">
                  <c:v>171</c:v>
                </c:pt>
                <c:pt idx="1">
                  <c:v>6</c:v>
                </c:pt>
                <c:pt idx="2">
                  <c:v>58</c:v>
                </c:pt>
                <c:pt idx="3">
                  <c:v>3</c:v>
                </c:pt>
                <c:pt idx="4">
                  <c:v>28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40-4823-9214-9ACDF0AE5297}"/>
            </c:ext>
          </c:extLst>
        </c:ser>
        <c:ser>
          <c:idx val="1"/>
          <c:order val="1"/>
          <c:tx>
            <c:strRef>
              <c:f>'5'!$C$3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'5'!$A$4:$A$9</c:f>
              <c:strCache>
                <c:ptCount val="6"/>
                <c:pt idx="0">
                  <c:v>Ранее совершавшими преступления</c:v>
                </c:pt>
                <c:pt idx="1">
                  <c:v>Несовершеннолетними и при их участии</c:v>
                </c:pt>
                <c:pt idx="2">
                  <c:v>Группой лиц по предварительному сговору</c:v>
                </c:pt>
                <c:pt idx="3">
                  <c:v>Сотрудниками полиции</c:v>
                </c:pt>
                <c:pt idx="4">
                  <c:v>В состоянии алкогольного опьянения</c:v>
                </c:pt>
                <c:pt idx="5">
                  <c:v>В состоянии наркотического опьянения</c:v>
                </c:pt>
              </c:strCache>
            </c:strRef>
          </c:cat>
          <c:val>
            <c:numRef>
              <c:f>'5'!$C$4:$C$9</c:f>
              <c:numCache>
                <c:formatCode>General</c:formatCode>
                <c:ptCount val="6"/>
                <c:pt idx="0">
                  <c:v>235</c:v>
                </c:pt>
                <c:pt idx="1">
                  <c:v>5</c:v>
                </c:pt>
                <c:pt idx="2">
                  <c:v>44</c:v>
                </c:pt>
                <c:pt idx="4">
                  <c:v>38</c:v>
                </c:pt>
                <c:pt idx="5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140-4823-9214-9ACDF0AE52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04465679"/>
        <c:axId val="1622698255"/>
      </c:barChart>
      <c:catAx>
        <c:axId val="20044656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22698255"/>
        <c:crosses val="autoZero"/>
        <c:auto val="1"/>
        <c:lblAlgn val="ctr"/>
        <c:lblOffset val="100"/>
        <c:noMultiLvlLbl val="0"/>
      </c:catAx>
      <c:valAx>
        <c:axId val="16226982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044656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/>
              <a:t>Сведения о преступлениях, совершенных в сферах</a:t>
            </a:r>
          </a:p>
        </c:rich>
      </c:tx>
      <c:layout>
        <c:manualLayout>
          <c:xMode val="edge"/>
          <c:yMode val="edge"/>
          <c:x val="0.18002767835838701"/>
          <c:y val="1.73310510099281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0"/>
      <c:rotY val="0"/>
      <c:depthPercent val="60"/>
      <c:rAngAx val="0"/>
      <c:perspective val="100"/>
    </c:view3D>
    <c:floor>
      <c:thickness val="0"/>
      <c:spPr>
        <a:solidFill>
          <a:schemeClr val="lt1">
            <a:lumMod val="9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'6'!$B$3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accent1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0"/>
                  <c:y val="0.1521972132904609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0A1-4B53-9CC6-F8B7E84A901C}"/>
                </c:ext>
              </c:extLst>
            </c:dLbl>
            <c:dLbl>
              <c:idx val="1"/>
              <c:layout>
                <c:manualLayout>
                  <c:x val="0"/>
                  <c:y val="0.2015005359056805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0A1-4B53-9CC6-F8B7E84A901C}"/>
                </c:ext>
              </c:extLst>
            </c:dLbl>
            <c:dLbl>
              <c:idx val="2"/>
              <c:layout>
                <c:manualLayout>
                  <c:x val="-1.0502325268914451E-16"/>
                  <c:y val="5.7877813504823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0A1-4B53-9CC6-F8B7E84A901C}"/>
                </c:ext>
              </c:extLst>
            </c:dLbl>
            <c:dLbl>
              <c:idx val="3"/>
              <c:layout>
                <c:manualLayout>
                  <c:x val="-8.5929108485500519E-3"/>
                  <c:y val="-3.64415862808145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A1-4B53-9CC6-F8B7E84A90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'6'!$A$4:$A$7</c:f>
              <c:strCache>
                <c:ptCount val="4"/>
                <c:pt idx="0">
                  <c:v>В общественном месте</c:v>
                </c:pt>
                <c:pt idx="1">
                  <c:v>Пассажирских перевозок</c:v>
                </c:pt>
                <c:pt idx="2">
                  <c:v>Грузовых перевозок</c:v>
                </c:pt>
                <c:pt idx="3">
                  <c:v>Интеллектуальной собственности</c:v>
                </c:pt>
              </c:strCache>
            </c:strRef>
          </c:cat>
          <c:val>
            <c:numRef>
              <c:f>'6'!$B$4:$B$7</c:f>
              <c:numCache>
                <c:formatCode>General</c:formatCode>
                <c:ptCount val="4"/>
                <c:pt idx="0">
                  <c:v>231</c:v>
                </c:pt>
                <c:pt idx="1">
                  <c:v>489</c:v>
                </c:pt>
                <c:pt idx="2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A1-4B53-9CC6-F8B7E84A901C}"/>
            </c:ext>
          </c:extLst>
        </c:ser>
        <c:ser>
          <c:idx val="1"/>
          <c:order val="1"/>
          <c:tx>
            <c:strRef>
              <c:f>'6'!$C$3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  <a:ln w="9525" cap="flat" cmpd="sng" algn="ctr">
              <a:solidFill>
                <a:schemeClr val="accent2">
                  <a:lumMod val="75000"/>
                </a:schemeClr>
              </a:solidFill>
              <a:round/>
            </a:ln>
            <a:effectLst/>
            <a:sp3d contourW="9525">
              <a:contourClr>
                <a:schemeClr val="accent2">
                  <a:lumMod val="75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4.296455424274973E-3"/>
                  <c:y val="0.120042872454447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0A1-4B53-9CC6-F8B7E84A901C}"/>
                </c:ext>
              </c:extLst>
            </c:dLbl>
            <c:dLbl>
              <c:idx val="1"/>
              <c:layout>
                <c:manualLayout>
                  <c:x val="4.2964554242750259E-3"/>
                  <c:y val="0.1178992497320470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10A1-4B53-9CC6-F8B7E84A901C}"/>
                </c:ext>
              </c:extLst>
            </c:dLbl>
            <c:dLbl>
              <c:idx val="2"/>
              <c:layout>
                <c:manualLayout>
                  <c:x val="1.4321518080915527E-3"/>
                  <c:y val="5.7877813504823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0A1-4B53-9CC6-F8B7E84A901C}"/>
                </c:ext>
              </c:extLst>
            </c:dLbl>
            <c:dLbl>
              <c:idx val="3"/>
              <c:layout>
                <c:manualLayout>
                  <c:x val="-7.1607590404581837E-3"/>
                  <c:y val="-3.64415862808144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10A1-4B53-9CC6-F8B7E84A90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'6'!$A$4:$A$7</c:f>
              <c:strCache>
                <c:ptCount val="4"/>
                <c:pt idx="0">
                  <c:v>В общественном месте</c:v>
                </c:pt>
                <c:pt idx="1">
                  <c:v>Пассажирских перевозок</c:v>
                </c:pt>
                <c:pt idx="2">
                  <c:v>Грузовых перевозок</c:v>
                </c:pt>
                <c:pt idx="3">
                  <c:v>Интеллектуальной собственности</c:v>
                </c:pt>
              </c:strCache>
            </c:strRef>
          </c:cat>
          <c:val>
            <c:numRef>
              <c:f>'6'!$C$4:$C$7</c:f>
              <c:numCache>
                <c:formatCode>General</c:formatCode>
                <c:ptCount val="4"/>
                <c:pt idx="0">
                  <c:v>256</c:v>
                </c:pt>
                <c:pt idx="1">
                  <c:v>529</c:v>
                </c:pt>
                <c:pt idx="2">
                  <c:v>105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10A1-4B53-9CC6-F8B7E84A90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shape val="box"/>
        <c:axId val="1705761487"/>
        <c:axId val="1838277935"/>
        <c:axId val="0"/>
      </c:bar3DChart>
      <c:catAx>
        <c:axId val="17057614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8277935"/>
        <c:crosses val="autoZero"/>
        <c:auto val="1"/>
        <c:lblAlgn val="ctr"/>
        <c:lblOffset val="100"/>
        <c:noMultiLvlLbl val="0"/>
      </c:catAx>
      <c:valAx>
        <c:axId val="1838277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057614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/>
              <a:t>Сведения о преступлениях, укрытых субъектами регистрации.</a:t>
            </a:r>
          </a:p>
        </c:rich>
      </c:tx>
      <c:layout/>
      <c:overlay val="0"/>
      <c:spPr>
        <a:noFill/>
        <a:ln w="25400">
          <a:noFill/>
        </a:ln>
      </c:spPr>
    </c:title>
    <c:autoTitleDeleted val="0"/>
    <c:view3D>
      <c:rotX val="10"/>
      <c:rotY val="20"/>
      <c:depthPercent val="8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9119981741412762E-2"/>
          <c:y val="9.1935366187334694E-2"/>
          <c:w val="0.9169669747803264"/>
          <c:h val="0.7506372176450916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'8'!$B$3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2.5841287230400464E-2"/>
                  <c:y val="0.14563810634781749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8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7DD-40FF-AA7F-38F1E5F28B68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'8'!$A$4</c:f>
              <c:strCache>
                <c:ptCount val="1"/>
                <c:pt idx="0">
                  <c:v>ВСЕГО</c:v>
                </c:pt>
              </c:strCache>
            </c:strRef>
          </c:cat>
          <c:val>
            <c:numRef>
              <c:f>'8'!$B$4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B7DD-40FF-AA7F-38F1E5F28B68}"/>
            </c:ext>
          </c:extLst>
        </c:ser>
        <c:ser>
          <c:idx val="1"/>
          <c:order val="1"/>
          <c:tx>
            <c:strRef>
              <c:f>'8'!$C$3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2.6192703461178673E-2"/>
                  <c:y val="0.14786967418546365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28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7DD-40FF-AA7F-38F1E5F28B68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'8'!$A$4</c:f>
              <c:strCache>
                <c:ptCount val="1"/>
                <c:pt idx="0">
                  <c:v>ВСЕГО</c:v>
                </c:pt>
              </c:strCache>
            </c:strRef>
          </c:cat>
          <c:val>
            <c:numRef>
              <c:f>'8'!$C$4</c:f>
              <c:numCache>
                <c:formatCode>General</c:formatCode>
                <c:ptCount val="1"/>
                <c:pt idx="0">
                  <c:v>41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3-B7DD-40FF-AA7F-38F1E5F28B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42419711"/>
        <c:axId val="1"/>
        <c:axId val="0"/>
      </c:bar3DChart>
      <c:catAx>
        <c:axId val="342419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342419711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/>
      <c:overlay val="0"/>
      <c:spPr>
        <a:noFill/>
        <a:ln w="25400">
          <a:noFill/>
        </a:ln>
      </c:spPr>
      <c:txPr>
        <a:bodyPr/>
        <a:lstStyle/>
        <a:p>
          <a:pPr>
            <a:defRPr sz="2205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8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phClr">
            <a:lumMod val="7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sp3d/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/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676768-DD84-4A50-9CEC-E468FCB9C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C1D88A-239C-4FE8-BADB-0EAA5DBCF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718046-8D7C-4698-A74C-4E9CB8C40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47BB72-F922-4958-A0B9-6BF1339E0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0DFF3D-808A-45B4-A410-C8B05489C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195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E6CD3-674A-45C7-A657-90DF07988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4605EE-9E0F-400C-8FC7-B02BC4C85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A08242-0981-4912-86A0-AD1DDBE26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E266B3-ED03-4633-9D6F-2C9ADA679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D88F8F-613D-4286-885B-29030C89A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8704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A98034C-F9BC-4C1A-8A2B-011C1CF41D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0BC402-113A-47A8-A2D0-884881C1B1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64EE610-D8D7-424D-B4CD-02C737363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26C494-F110-48E8-98F9-7158B9411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8EBF7D-FC0D-4D19-807A-FFD06B98E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180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8A5011-B4DE-4DF4-B141-7F7CB510F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10732A-404E-4526-8BE3-74A9337383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EEA0F6-D566-49ED-877E-24DB15BD6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FA2274-6733-4BBD-BC88-8C56CE726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63D837-0F5F-43DB-8F49-74752D64F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351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5E51D-A3C7-4E13-BB3D-DC53054A9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6DFB66-4AE2-49B7-8E98-FFA07DA6C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256F5A-B255-4119-850B-BD234C3A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6D4321-C968-4E0C-933C-6A36651BB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1E24D1-0509-4402-BA3C-494C3ECB6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373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9BA66D-F55E-4E53-A7E8-573F790B2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394061-846B-4126-8A41-58E89124E5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5F7FDD3-4D9F-401E-B380-304CF2469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3A8EBB-6D12-4361-83A2-A67787FD2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15F38A-FF39-428E-8C0C-86DB9AAD9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0147FD-6168-4115-92A1-636933AF7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566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BB1E4-FFA8-4023-9EB4-0C501F333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C86A62-C0F3-43BC-BE1A-80901BF7F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EBE51F-206C-4209-95AB-9ECA43F6F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344057E-FA84-4CA4-ABB3-5A5B163252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7C14633-A6F1-4D85-ADDA-2186720A0E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94F741E-A011-443C-9FF6-B839FD948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8ECBF87-91DC-4907-B811-3BB72FD6F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28FCDE2-AB1D-4EB2-BB68-1E421FA1A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981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E0E4F3-3F84-4965-8070-CA7608794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09B914B-04C2-45D1-A6C1-7065EACA4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C3FAE06-5567-40A4-AE60-303AEC96E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52D0CE4-4FC4-4ECA-8753-D3833CC26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2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C5B94F-89C6-41FC-8C23-CF966CFDE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1301D41-312D-4561-A5E9-2B3A0ADE3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57D1967-910D-4A72-9F59-4A8D09080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158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BBCDA5-2562-4277-8A05-4C44D03B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85E83F-0C19-4D68-8D42-90B8E4065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3E3A7F-4AB6-41A8-8554-1D6A6EC992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E91509-641D-4459-8E1F-6513D21B5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5A88FF-46A1-4D50-8BCF-BC206A38D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ED74CB-F9D3-4EF4-945D-0032EF8DB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96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47268F-2DBA-4EC6-9917-9768A5B71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C7F2441-4A14-46A4-A849-04457A6C47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55B925-76FC-48B8-BCF4-C8504AE52B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3162C3F-9411-428D-BFB9-A27550261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21274-C079-4402-9638-B0E7391B5CD9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A2DAD0-AF5D-4A4F-AA3B-C3B5595B2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D301F50-9182-4C87-B869-578E04A1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84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251A0B-0995-45CD-A5F6-D875B9588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A629A4-D735-40E7-BA1E-0BD533D17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C4E7A30-7438-43F5-AE84-BC59555AD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21274-C079-4402-9638-B0E7391B5CD9}" type="datetimeFigureOut">
              <a:rPr lang="ru-RU" smtClean="0"/>
              <a:t>13.03.2025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B07B91-A802-4752-9BF2-5A262FF4F2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835B8C-548A-4A23-9452-772F6C0056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162D5-F8CD-4BCC-973E-5D24EEF50F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53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7329923"/>
              </p:ext>
            </p:extLst>
          </p:nvPr>
        </p:nvGraphicFramePr>
        <p:xfrm>
          <a:off x="1809750" y="395288"/>
          <a:ext cx="8572500" cy="606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Лист" r:id="rId3" imgW="8572424" imgH="6067493" progId="Excel.Sheet.12">
                  <p:embed/>
                </p:oleObj>
              </mc:Choice>
              <mc:Fallback>
                <p:oleObj name="Лист" r:id="rId3" imgW="8572424" imgH="606749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9750" y="395288"/>
                        <a:ext cx="8572500" cy="6067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00274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89C04C37-5B7E-4D9F-90A1-B4EE707EAB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9738109"/>
              </p:ext>
            </p:extLst>
          </p:nvPr>
        </p:nvGraphicFramePr>
        <p:xfrm>
          <a:off x="619125" y="139700"/>
          <a:ext cx="10953750" cy="657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00889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2003869"/>
              </p:ext>
            </p:extLst>
          </p:nvPr>
        </p:nvGraphicFramePr>
        <p:xfrm>
          <a:off x="1809750" y="661988"/>
          <a:ext cx="8572500" cy="553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Лист" r:id="rId3" imgW="8572424" imgH="5534161" progId="Excel.Sheet.12">
                  <p:embed/>
                </p:oleObj>
              </mc:Choice>
              <mc:Fallback>
                <p:oleObj name="Лист" r:id="rId3" imgW="8572424" imgH="553416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9750" y="661988"/>
                        <a:ext cx="8572500" cy="5534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8788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836722"/>
              </p:ext>
            </p:extLst>
          </p:nvPr>
        </p:nvGraphicFramePr>
        <p:xfrm>
          <a:off x="1809750" y="727075"/>
          <a:ext cx="8572500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Лист" r:id="rId3" imgW="8572424" imgH="5400675" progId="Excel.Sheet.12">
                  <p:embed/>
                </p:oleObj>
              </mc:Choice>
              <mc:Fallback>
                <p:oleObj name="Лист" r:id="rId3" imgW="8572424" imgH="54006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9750" y="727075"/>
                        <a:ext cx="8572500" cy="540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1556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3FC15D88-091F-431F-90A3-FE9077E489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9705073"/>
              </p:ext>
            </p:extLst>
          </p:nvPr>
        </p:nvGraphicFramePr>
        <p:xfrm>
          <a:off x="629728" y="414068"/>
          <a:ext cx="10722634" cy="5987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3124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85D641D8-FCD3-46FA-B901-AC56447248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1985692"/>
              </p:ext>
            </p:extLst>
          </p:nvPr>
        </p:nvGraphicFramePr>
        <p:xfrm>
          <a:off x="612775" y="158750"/>
          <a:ext cx="10966449" cy="654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8790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E6B24B90-D0B1-457D-BA91-7C401A9A5A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1663454"/>
              </p:ext>
            </p:extLst>
          </p:nvPr>
        </p:nvGraphicFramePr>
        <p:xfrm>
          <a:off x="33337" y="87312"/>
          <a:ext cx="12125325" cy="668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5969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A93B79D6-25C7-4ABB-A6FB-AFF7A94675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8103757"/>
              </p:ext>
            </p:extLst>
          </p:nvPr>
        </p:nvGraphicFramePr>
        <p:xfrm>
          <a:off x="1127464" y="186431"/>
          <a:ext cx="10262588" cy="5868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5727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A62DFFF8-54FE-4654-9E96-10D9CC9DC7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9247968"/>
              </p:ext>
            </p:extLst>
          </p:nvPr>
        </p:nvGraphicFramePr>
        <p:xfrm>
          <a:off x="333375" y="128587"/>
          <a:ext cx="11525250" cy="6600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43556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369393"/>
              </p:ext>
            </p:extLst>
          </p:nvPr>
        </p:nvGraphicFramePr>
        <p:xfrm>
          <a:off x="871268" y="655611"/>
          <a:ext cx="10205047" cy="5529474"/>
        </p:xfrm>
        <a:graphic>
          <a:graphicData uri="http://schemas.openxmlformats.org/drawingml/2006/table">
            <a:tbl>
              <a:tblPr/>
              <a:tblGrid>
                <a:gridCol w="1295361">
                  <a:extLst>
                    <a:ext uri="{9D8B030D-6E8A-4147-A177-3AD203B41FA5}">
                      <a16:colId xmlns:a16="http://schemas.microsoft.com/office/drawing/2014/main" val="1118262646"/>
                    </a:ext>
                  </a:extLst>
                </a:gridCol>
                <a:gridCol w="1295361">
                  <a:extLst>
                    <a:ext uri="{9D8B030D-6E8A-4147-A177-3AD203B41FA5}">
                      <a16:colId xmlns:a16="http://schemas.microsoft.com/office/drawing/2014/main" val="1874453228"/>
                    </a:ext>
                  </a:extLst>
                </a:gridCol>
                <a:gridCol w="653124">
                  <a:extLst>
                    <a:ext uri="{9D8B030D-6E8A-4147-A177-3AD203B41FA5}">
                      <a16:colId xmlns:a16="http://schemas.microsoft.com/office/drawing/2014/main" val="2487845953"/>
                    </a:ext>
                  </a:extLst>
                </a:gridCol>
                <a:gridCol w="936143">
                  <a:extLst>
                    <a:ext uri="{9D8B030D-6E8A-4147-A177-3AD203B41FA5}">
                      <a16:colId xmlns:a16="http://schemas.microsoft.com/office/drawing/2014/main" val="573704183"/>
                    </a:ext>
                  </a:extLst>
                </a:gridCol>
                <a:gridCol w="938865">
                  <a:extLst>
                    <a:ext uri="{9D8B030D-6E8A-4147-A177-3AD203B41FA5}">
                      <a16:colId xmlns:a16="http://schemas.microsoft.com/office/drawing/2014/main" val="3500119969"/>
                    </a:ext>
                  </a:extLst>
                </a:gridCol>
                <a:gridCol w="674894">
                  <a:extLst>
                    <a:ext uri="{9D8B030D-6E8A-4147-A177-3AD203B41FA5}">
                      <a16:colId xmlns:a16="http://schemas.microsoft.com/office/drawing/2014/main" val="1054205239"/>
                    </a:ext>
                  </a:extLst>
                </a:gridCol>
                <a:gridCol w="609581">
                  <a:extLst>
                    <a:ext uri="{9D8B030D-6E8A-4147-A177-3AD203B41FA5}">
                      <a16:colId xmlns:a16="http://schemas.microsoft.com/office/drawing/2014/main" val="579130498"/>
                    </a:ext>
                  </a:extLst>
                </a:gridCol>
                <a:gridCol w="751092">
                  <a:extLst>
                    <a:ext uri="{9D8B030D-6E8A-4147-A177-3AD203B41FA5}">
                      <a16:colId xmlns:a16="http://schemas.microsoft.com/office/drawing/2014/main" val="1010815529"/>
                    </a:ext>
                  </a:extLst>
                </a:gridCol>
                <a:gridCol w="1001455">
                  <a:extLst>
                    <a:ext uri="{9D8B030D-6E8A-4147-A177-3AD203B41FA5}">
                      <a16:colId xmlns:a16="http://schemas.microsoft.com/office/drawing/2014/main" val="1024366215"/>
                    </a:ext>
                  </a:extLst>
                </a:gridCol>
                <a:gridCol w="1004177">
                  <a:extLst>
                    <a:ext uri="{9D8B030D-6E8A-4147-A177-3AD203B41FA5}">
                      <a16:colId xmlns:a16="http://schemas.microsoft.com/office/drawing/2014/main" val="2111329336"/>
                    </a:ext>
                  </a:extLst>
                </a:gridCol>
                <a:gridCol w="522497">
                  <a:extLst>
                    <a:ext uri="{9D8B030D-6E8A-4147-A177-3AD203B41FA5}">
                      <a16:colId xmlns:a16="http://schemas.microsoft.com/office/drawing/2014/main" val="468042008"/>
                    </a:ext>
                  </a:extLst>
                </a:gridCol>
                <a:gridCol w="522497">
                  <a:extLst>
                    <a:ext uri="{9D8B030D-6E8A-4147-A177-3AD203B41FA5}">
                      <a16:colId xmlns:a16="http://schemas.microsoft.com/office/drawing/2014/main" val="1715203751"/>
                    </a:ext>
                  </a:extLst>
                </a:gridCol>
              </a:tblGrid>
              <a:tr h="287987"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Сведения о преступлениях, укрытых субъектами регистрации</a:t>
                      </a:r>
                    </a:p>
                  </a:txBody>
                  <a:tcPr marL="7338" marR="7338" marT="7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30115"/>
                  </a:ext>
                </a:extLst>
              </a:tr>
              <a:tr h="185798"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8" marR="7338" marT="7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8" marR="7338" marT="7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8" marR="7338" marT="7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8" marR="7338" marT="7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8" marR="7338" marT="7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8" marR="7338" marT="7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8" marR="7338" marT="7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8" marR="7338" marT="7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8" marR="7338" marT="7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8" marR="7338" marT="7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8" marR="7338" marT="7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38" marR="7338" marT="73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7042831"/>
                  </a:ext>
                </a:extLst>
              </a:tr>
              <a:tr h="185798">
                <a:tc rowSpan="4" gridSpan="3"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Всего укрыто преступлений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из зарегистрированных в отчетном периоде укрытых иным способом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укрытие допущено сотрудниками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по преступлениям принято решение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035403"/>
                  </a:ext>
                </a:extLst>
              </a:tr>
              <a:tr h="549529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следственных органов СК РФ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ОВД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из них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 направлении УД в суд с обвинительным заключением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 прекращении по нереабилитирующим основаниям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 приостановлении УД по ч. 1 ст. 208 УПК РФ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2330104"/>
                  </a:ext>
                </a:extLst>
              </a:tr>
              <a:tr h="780351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дознаватели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п. 1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пп. 2-4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075634"/>
                  </a:ext>
                </a:extLst>
              </a:tr>
              <a:tr h="172792"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559534"/>
                  </a:ext>
                </a:extLst>
              </a:tr>
              <a:tr h="28798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Всего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4672254"/>
                  </a:ext>
                </a:extLst>
              </a:tr>
              <a:tr h="1089768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из них</a:t>
                      </a:r>
                    </a:p>
                  </a:txBody>
                  <a:tcPr marL="7338" marR="7338" marT="7338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установлено прокурором</a:t>
                      </a:r>
                    </a:p>
                  </a:txBody>
                  <a:tcPr marL="7338" marR="7338" marT="7338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253462"/>
                  </a:ext>
                </a:extLst>
              </a:tr>
              <a:tr h="5495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особо тяжких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0914515"/>
                  </a:ext>
                </a:extLst>
              </a:tr>
              <a:tr h="287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тяжких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541256"/>
                  </a:ext>
                </a:extLst>
              </a:tr>
              <a:tr h="5759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средней тяжести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798998"/>
                  </a:ext>
                </a:extLst>
              </a:tr>
              <a:tr h="5759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небольшой тяжести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338" marR="7338" marT="733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960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64685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198</Words>
  <Application>Microsoft Office PowerPoint</Application>
  <PresentationFormat>Широкоэкранный</PresentationFormat>
  <Paragraphs>111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Лист Microsoft Excel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Леонов Аркадий Дмитриевич</dc:creator>
  <cp:lastModifiedBy>Клоков Евгений Викторович</cp:lastModifiedBy>
  <cp:revision>39</cp:revision>
  <cp:lastPrinted>2021-07-30T11:42:37Z</cp:lastPrinted>
  <dcterms:created xsi:type="dcterms:W3CDTF">2020-04-20T08:29:01Z</dcterms:created>
  <dcterms:modified xsi:type="dcterms:W3CDTF">2025-03-13T11:46:28Z</dcterms:modified>
</cp:coreProperties>
</file>